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98" y="-12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AE97DDEA-6306-4177-B29E-BC961135841A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12832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B9636797-6C2E-4C3A-9D76-23D2C26E13D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12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4CFB80-2F1D-417B-8658-B0B2AF72D89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7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5D11F75-E372-4AAE-8AF3-B566DDAA6A6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32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9FB224-749A-4146-A17D-FA153902E15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33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1A41DD-22F5-452F-9106-40964C09426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C80AC9-B2FB-42DF-AE41-072A9C710D9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1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3F5D7F-A9CF-46EA-9BA1-735C35D23BF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3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53E276-FC4D-44F9-89DE-ECCA69063EC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87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690B2C-C40A-4CEE-87E7-5A8867C7EEC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6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22F5F0-E013-4E98-ADC8-DF358946F24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8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4BF1EA-644E-4B32-B96B-955B8183989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6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E931AB-3779-4EAB-8D1B-CEFD12AB483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21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9AC528C1-04F5-4ACA-8375-711BBA696FF6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ru-RU" sz="4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ru-RU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864000" y="360000"/>
            <a:ext cx="9071640" cy="32223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600" b="1">
                <a:solidFill>
                  <a:srgbClr val="660066"/>
                </a:solidFill>
                <a:latin typeface="Times New Roman" pitchFamily="18"/>
              </a:rPr>
              <a:t>КГБУСО «Лесозаводский СРЦН</a:t>
            </a:r>
            <a:br>
              <a:rPr lang="ru-RU" sz="2600" b="1">
                <a:solidFill>
                  <a:srgbClr val="660066"/>
                </a:solidFill>
                <a:latin typeface="Times New Roman" pitchFamily="18"/>
              </a:rPr>
            </a:br>
            <a:r>
              <a:rPr lang="ru-RU" sz="2600" b="1">
                <a:solidFill>
                  <a:srgbClr val="660066"/>
                </a:solidFill>
                <a:latin typeface="Times New Roman" pitchFamily="18"/>
              </a:rPr>
              <a:t> «Жемчужинка»</a:t>
            </a:r>
            <a:r>
              <a:rPr lang="ru-RU" b="1">
                <a:solidFill>
                  <a:srgbClr val="660066"/>
                </a:solidFill>
                <a:latin typeface="Times New Roman" pitchFamily="18"/>
              </a:rPr>
              <a:t/>
            </a:r>
            <a:br>
              <a:rPr lang="ru-RU" b="1">
                <a:solidFill>
                  <a:srgbClr val="660066"/>
                </a:solidFill>
                <a:latin typeface="Times New Roman" pitchFamily="18"/>
              </a:rPr>
            </a:br>
            <a:r>
              <a:rPr lang="ru-RU" b="1">
                <a:solidFill>
                  <a:srgbClr val="660066"/>
                </a:solidFill>
                <a:latin typeface="Times New Roman" pitchFamily="18"/>
              </a:rPr>
              <a:t/>
            </a:r>
            <a:br>
              <a:rPr lang="ru-RU" b="1">
                <a:solidFill>
                  <a:srgbClr val="660066"/>
                </a:solidFill>
                <a:latin typeface="Times New Roman" pitchFamily="18"/>
              </a:rPr>
            </a:br>
            <a:r>
              <a:rPr lang="ru-RU" b="1">
                <a:solidFill>
                  <a:srgbClr val="660066"/>
                </a:solidFill>
                <a:latin typeface="Times New Roman" pitchFamily="18"/>
              </a:rPr>
              <a:t>Проект к программе по дополнительному образованию: «Чудесные превращения»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216000" y="3528000"/>
            <a:ext cx="9792000" cy="498924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2600" dirty="0">
                <a:solidFill>
                  <a:srgbClr val="330033"/>
                </a:solidFill>
                <a:latin typeface="Times New Roman" pitchFamily="18"/>
              </a:rPr>
              <a:t>                                                                                  </a:t>
            </a:r>
            <a:r>
              <a:rPr lang="ru-RU" sz="2600" dirty="0">
                <a:solidFill>
                  <a:srgbClr val="660066"/>
                </a:solidFill>
                <a:latin typeface="Times New Roman" pitchFamily="18"/>
              </a:rPr>
              <a:t>     Выполнила:</a:t>
            </a:r>
          </a:p>
          <a:p>
            <a:pPr marL="0" lvl="0" indent="0" algn="ctr">
              <a:buNone/>
            </a:pPr>
            <a:r>
              <a:rPr lang="ru-RU" sz="2600" dirty="0">
                <a:solidFill>
                  <a:srgbClr val="660066"/>
                </a:solidFill>
                <a:latin typeface="Times New Roman" pitchFamily="18"/>
              </a:rPr>
              <a:t>                                                                        Воспитатель 1 категории</a:t>
            </a:r>
          </a:p>
          <a:p>
            <a:pPr marL="0" lvl="0" indent="0" algn="ctr">
              <a:buNone/>
            </a:pPr>
            <a:r>
              <a:rPr lang="ru-RU" sz="2600" dirty="0">
                <a:solidFill>
                  <a:srgbClr val="660066"/>
                </a:solidFill>
                <a:latin typeface="Times New Roman" pitchFamily="18"/>
              </a:rPr>
              <a:t>                                                                                        Михайлова Л.В.</a:t>
            </a:r>
          </a:p>
          <a:p>
            <a:pPr marL="0" lvl="0" indent="0" algn="ctr">
              <a:buNone/>
            </a:pPr>
            <a:endParaRPr lang="ru-RU" sz="2600" dirty="0">
              <a:solidFill>
                <a:srgbClr val="330033"/>
              </a:solidFill>
              <a:latin typeface="Times New Roman" pitchFamily="18"/>
            </a:endParaRPr>
          </a:p>
          <a:p>
            <a:pPr marL="0" lvl="0" indent="0" algn="ctr">
              <a:buNone/>
            </a:pPr>
            <a:endParaRPr lang="ru-RU" sz="2600" dirty="0">
              <a:solidFill>
                <a:srgbClr val="330033"/>
              </a:solidFill>
              <a:latin typeface="Times New Roman" pitchFamily="18"/>
            </a:endParaRPr>
          </a:p>
          <a:p>
            <a:pPr marL="0" lvl="0" indent="0" algn="ctr">
              <a:buNone/>
            </a:pPr>
            <a:endParaRPr lang="ru-RU" sz="2600" dirty="0">
              <a:solidFill>
                <a:srgbClr val="330033"/>
              </a:solidFill>
              <a:latin typeface="Times New Roman" pitchFamily="18"/>
            </a:endParaRPr>
          </a:p>
          <a:p>
            <a:pPr marL="0" lvl="0" indent="0" algn="ctr">
              <a:buNone/>
            </a:pPr>
            <a:r>
              <a:rPr lang="ru-RU" sz="2000" dirty="0">
                <a:solidFill>
                  <a:srgbClr val="330033"/>
                </a:solidFill>
                <a:latin typeface="Times New Roman" pitchFamily="18"/>
              </a:rPr>
              <a:t>Лесозаводск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28000" y="1959840"/>
            <a:ext cx="4280400" cy="480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9600" y="2015999"/>
            <a:ext cx="3560400" cy="4736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03999" y="88560"/>
            <a:ext cx="9071640" cy="168731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4000" b="1">
                <a:solidFill>
                  <a:srgbClr val="660066"/>
                </a:solidFill>
                <a:latin typeface="Times New Roman" pitchFamily="18"/>
              </a:rPr>
              <a:t>Брошь из бисера дополняет образ  обладательницы и подчеркивает ее индивидуальность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" y="2088000"/>
            <a:ext cx="4824000" cy="36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34600" y="4104000"/>
            <a:ext cx="4829400" cy="31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03999" y="88920"/>
            <a:ext cx="9071640" cy="168731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4000" b="1">
                <a:solidFill>
                  <a:srgbClr val="660066"/>
                </a:solidFill>
                <a:latin typeface="Times New Roman" pitchFamily="18"/>
              </a:rPr>
              <a:t> Чудо-мастерицы ловкою рукой</a:t>
            </a:r>
            <a:br>
              <a:rPr lang="ru-RU" sz="4000" b="1">
                <a:solidFill>
                  <a:srgbClr val="660066"/>
                </a:solidFill>
                <a:latin typeface="Times New Roman" pitchFamily="18"/>
              </a:rPr>
            </a:br>
            <a:r>
              <a:rPr lang="ru-RU" sz="4000" b="1">
                <a:solidFill>
                  <a:srgbClr val="660066"/>
                </a:solidFill>
                <a:latin typeface="Times New Roman" pitchFamily="18"/>
              </a:rPr>
              <a:t>На ниточку нанизывают бисер золотой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" y="2304000"/>
            <a:ext cx="4608000" cy="335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96000" y="3627720"/>
            <a:ext cx="4685400" cy="36442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288000" y="498240"/>
            <a:ext cx="9071640" cy="15177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>
                <a:solidFill>
                  <a:srgbClr val="660066"/>
                </a:solidFill>
                <a:latin typeface="Times New Roman" pitchFamily="18"/>
              </a:rPr>
              <a:t>Техника бисероплетения требует тонкого понимания красоты, безукоризненного вкуса, художественного такта и фантазии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" y="2082240"/>
            <a:ext cx="4809960" cy="353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000" y="3528000"/>
            <a:ext cx="4829040" cy="3728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b="1">
                <a:solidFill>
                  <a:srgbClr val="660066"/>
                </a:solidFill>
                <a:latin typeface="Times New Roman" pitchFamily="18"/>
              </a:rPr>
              <a:t>Фантазии полет и рук творение</a:t>
            </a:r>
            <a:br>
              <a:rPr lang="ru-RU" b="1">
                <a:solidFill>
                  <a:srgbClr val="660066"/>
                </a:solidFill>
                <a:latin typeface="Times New Roman" pitchFamily="18"/>
              </a:rPr>
            </a:br>
            <a:r>
              <a:rPr lang="ru-RU" b="1">
                <a:solidFill>
                  <a:srgbClr val="660066"/>
                </a:solidFill>
                <a:latin typeface="Times New Roman" pitchFamily="18"/>
              </a:rPr>
              <a:t>С восторгом я держу в своих руках!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2448000"/>
            <a:ext cx="5040000" cy="35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72000" y="3744000"/>
            <a:ext cx="4464000" cy="31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03999" y="255240"/>
            <a:ext cx="9071640" cy="13546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>
                <a:solidFill>
                  <a:srgbClr val="660066"/>
                </a:solidFill>
                <a:latin typeface="Times New Roman" pitchFamily="18"/>
              </a:rPr>
              <a:t>Идеи из бисера безграничны. Убедиться в этом можно, увидев сказочно красивые цветы из бисера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03999" y="2088000"/>
            <a:ext cx="3848400" cy="509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3720" y="3105000"/>
            <a:ext cx="5534280" cy="35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03999" y="3960"/>
            <a:ext cx="9071640" cy="185687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b="1">
                <a:solidFill>
                  <a:srgbClr val="660066"/>
                </a:solidFill>
                <a:latin typeface="Times New Roman" pitchFamily="18"/>
              </a:rPr>
              <a:t>Цветы из бисера своими руками станут прекрасной заменой живых цветов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2103840"/>
            <a:ext cx="3546000" cy="452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25080" y="2031839"/>
            <a:ext cx="4822920" cy="4664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03999" y="88920"/>
            <a:ext cx="9071640" cy="168731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4000" b="1">
                <a:solidFill>
                  <a:srgbClr val="660066"/>
                </a:solidFill>
                <a:latin typeface="Times New Roman" pitchFamily="18"/>
              </a:rPr>
              <a:t>Подделки из роз и ромашек восхищают и настраивают на романтический лад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60000" y="2232000"/>
            <a:ext cx="3272400" cy="452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6000" y="2103840"/>
            <a:ext cx="3560040" cy="4592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76000" y="208440"/>
            <a:ext cx="9071640" cy="202355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Большим преимуществом этих изумительных букетов из бисерных цветов является их долговечность и простота в уходе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7999" y="1655999"/>
            <a:ext cx="3528000" cy="46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82680" y="1599840"/>
            <a:ext cx="3865319" cy="4592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>
                <a:solidFill>
                  <a:srgbClr val="660066"/>
                </a:solidFill>
                <a:latin typeface="Times New Roman" pitchFamily="18"/>
              </a:rPr>
              <a:t>Цветы из бисера — это модно, красиво и креативно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8000" y="2529000"/>
            <a:ext cx="5102280" cy="36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86560" y="2046239"/>
            <a:ext cx="3992400" cy="4664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03999" y="88560"/>
            <a:ext cx="9071640" cy="168731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4000" b="1">
                <a:solidFill>
                  <a:srgbClr val="660066"/>
                </a:solidFill>
                <a:latin typeface="Times New Roman" pitchFamily="18"/>
              </a:rPr>
              <a:t>Веточки вербы из бисера и пайеток — отличная идея для подарка, сделанного своими руками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indent="450359">
              <a:lnSpc>
                <a:spcPct val="150000"/>
              </a:lnSpc>
              <a:buNone/>
            </a:pPr>
            <a:r>
              <a:rPr lang="ru-RU" sz="4000" b="1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Актуальность программы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just">
              <a:lnSpc>
                <a:spcPct val="150000"/>
              </a:lnSpc>
              <a:buNone/>
            </a:pPr>
            <a:r>
              <a:rPr lang="ru-RU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«Чудесные превращения» заключается в том, что она является востребованной  для обучающихся  различных возрастных категорий. Обучение   по данной программе создаёт благоприятные условия для интеллектуального и духовного воспитания личности ребенка, развития познавательной активности и творческой самореализации детей.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0000" y="2015999"/>
            <a:ext cx="3744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720" y="2015999"/>
            <a:ext cx="5966280" cy="44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03999" y="255240"/>
            <a:ext cx="9071640" cy="13546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Рукоделие – один из доступных способов проявления индивидуальности и самовыражения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27600" y="2103840"/>
            <a:ext cx="3632400" cy="480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000" y="2808000"/>
            <a:ext cx="5030280" cy="37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04359" y="64440"/>
            <a:ext cx="9071640" cy="202355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>
                <a:solidFill>
                  <a:srgbClr val="660066"/>
                </a:solidFill>
                <a:latin typeface="Times New Roman" pitchFamily="18"/>
              </a:rPr>
              <a:t>Своей красотой и неповторимостью деревья из бисера привлекают внимание не только любителей рукоделия, но и желающих глубже постичь это мастерство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68000" y="3753000"/>
            <a:ext cx="4896000" cy="33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000" y="2313000"/>
            <a:ext cx="4752000" cy="33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76360" y="288000"/>
            <a:ext cx="9071640" cy="185687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>
                <a:solidFill>
                  <a:srgbClr val="660066"/>
                </a:solidFill>
                <a:latin typeface="Times New Roman" pitchFamily="18"/>
              </a:rPr>
              <a:t>Красивые  игрушки, сплетенные из бисера и бусин, могут стать оригинальным сувениром  </a:t>
            </a:r>
            <a:r>
              <a:rPr lang="ru-RU" b="1">
                <a:solidFill>
                  <a:srgbClr val="660066"/>
                </a:solidFill>
                <a:latin typeface="Times New Roman" pitchFamily="1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61719" y="4104000"/>
            <a:ext cx="4742280" cy="31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6000" y="1800000"/>
            <a:ext cx="4454280" cy="32194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208800"/>
            <a:ext cx="10193400" cy="1354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 hangingPunct="0">
              <a:buNone/>
              <a:tabLst/>
            </a:pPr>
            <a:r>
              <a:rPr lang="ru-RU" sz="3200" b="1" i="0" u="none" strike="noStrike" kern="1200">
                <a:ln>
                  <a:noFill/>
                </a:ln>
                <a:solidFill>
                  <a:srgbClr val="660066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Мальчики используют бусины, словно элементы конструктора, превращая бисер в игрушку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" y="1872000"/>
            <a:ext cx="4464000" cy="33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08000" y="3105000"/>
            <a:ext cx="5390280" cy="402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864000" y="288000"/>
            <a:ext cx="9071640" cy="202355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>
                <a:solidFill>
                  <a:srgbClr val="660066"/>
                </a:solidFill>
                <a:latin typeface="Times New Roman" pitchFamily="18"/>
              </a:rPr>
              <a:t>Плоская стрекоза — это очень простая поделка из бисера, которая может служить в качестве броши, брелка, заколки.</a:t>
            </a:r>
            <a:br>
              <a:rPr lang="ru-RU" sz="3600" b="1">
                <a:solidFill>
                  <a:srgbClr val="660066"/>
                </a:solidFill>
                <a:latin typeface="Times New Roman" pitchFamily="18"/>
              </a:rPr>
            </a:br>
            <a:r>
              <a:rPr lang="ru-RU" sz="3600" b="1">
                <a:solidFill>
                  <a:srgbClr val="660066"/>
                </a:solidFill>
                <a:latin typeface="Times New Roman" pitchFamily="18"/>
              </a:rPr>
              <a:t>   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5720" y="2520000"/>
            <a:ext cx="4958280" cy="38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0000" y="4104000"/>
            <a:ext cx="4454280" cy="32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503999" y="72000"/>
            <a:ext cx="9071640" cy="202355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Бисероплетение развивает фантазию и воображение – ведь ребенок не только выполняет схемы, но и создает свои  композиции и поделки - он творит!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" y="2520000"/>
            <a:ext cx="4973400" cy="38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56000" y="4104000"/>
            <a:ext cx="4680000" cy="3311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720000" y="428040"/>
            <a:ext cx="9071640" cy="16045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800" b="1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 Бисероплетение  - прекрасное увлечение доступное каждому, для него необходимы всего три составляющие: терпение, желание и наличие материалов, из  которых осуществляется плетение.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64000" y="1944000"/>
            <a:ext cx="4392000" cy="52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503999" y="29160"/>
            <a:ext cx="9071640" cy="180611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Знаете ли Вы, что красота – это страшная сила? Знаете ли ВЫ, что красота спасет мир? Знаете ли Вы, где эта красота? Я открою  Вам этот секрет…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b="1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Итоги проектной деятельности: </a:t>
            </a:r>
            <a:br>
              <a:rPr lang="ru-RU" b="1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</a:br>
            <a:endParaRPr lang="ru-RU" b="1">
              <a:solidFill>
                <a:srgbClr val="660066"/>
              </a:solidFill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360359" y="1130760"/>
            <a:ext cx="9071640" cy="498924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3600">
                <a:solidFill>
                  <a:srgbClr val="660066"/>
                </a:solidFill>
                <a:latin typeface="Times New Roman" pitchFamily="18"/>
              </a:rPr>
              <a:t>Работа с бисером развила в детях усидчивость, математические способности, умение доводить начатое дело до конца. Проведение таких занятий способствует снятию детских страхов, обретению веры в свои силы, внутренней гармонии с самим собой, с родителями и с окружающими, дарят новую широкую гамму ощущений.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52000" y="1512000"/>
            <a:ext cx="8136000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b="1">
                <a:solidFill>
                  <a:srgbClr val="660066"/>
                </a:solidFill>
                <a:latin typeface="Times New Roman" pitchFamily="18"/>
              </a:rPr>
              <a:t>Спасибо за внимание!!!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b="1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Цель проекта: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360359" y="1490760"/>
            <a:ext cx="907164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l">
              <a:buNone/>
            </a:pPr>
            <a:r>
              <a:rPr lang="ru-RU" sz="4400">
                <a:solidFill>
                  <a:srgbClr val="663366"/>
                </a:solidFill>
                <a:latin typeface="Times New Roman" pitchFamily="18"/>
                <a:cs typeface="Times New Roman" pitchFamily="18"/>
              </a:rPr>
              <a:t>- развитие интереса к бисерному промыслу;</a:t>
            </a:r>
          </a:p>
          <a:p>
            <a:pPr lvl="0" algn="l">
              <a:buNone/>
            </a:pPr>
            <a:r>
              <a:rPr lang="ru-RU" sz="4400">
                <a:solidFill>
                  <a:srgbClr val="663366"/>
                </a:solidFill>
                <a:latin typeface="Times New Roman" pitchFamily="18"/>
                <a:cs typeface="Times New Roman" pitchFamily="18"/>
              </a:rPr>
              <a:t>- воспитание творческой активной личности, проявляющей интерес к техническому  и художественному творчеству.</a:t>
            </a:r>
          </a:p>
          <a:p>
            <a:pPr lvl="0">
              <a:buNone/>
            </a:pPr>
            <a:endParaRPr lang="ru-RU">
              <a:cs typeface="Times New Roman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360359" y="360000"/>
            <a:ext cx="9071640" cy="64954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ctr">
              <a:buNone/>
            </a:pPr>
            <a:r>
              <a:rPr lang="ru-RU" b="1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Задачи творческого проекта:</a:t>
            </a:r>
          </a:p>
          <a:p>
            <a:pPr lvl="0">
              <a:buNone/>
            </a:pPr>
            <a:r>
              <a:rPr lang="ru-RU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- освоить основные технологии бисероплетения;</a:t>
            </a:r>
          </a:p>
          <a:p>
            <a:pPr lvl="0">
              <a:buNone/>
            </a:pPr>
            <a:r>
              <a:rPr lang="ru-RU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- закреплять приобретенные умения и навыки, воспитывать трудолюбие и желание добиться успеха собственным трудом;</a:t>
            </a:r>
          </a:p>
          <a:p>
            <a:pPr lvl="0">
              <a:buNone/>
            </a:pPr>
            <a:r>
              <a:rPr lang="ru-RU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- воспитывать внимание, аккуратность, целеустремленность, творческую самореализацию; - развивать коммуникативные навыки, самостоятельность, инициативу.</a:t>
            </a:r>
          </a:p>
          <a:p>
            <a:pPr lvl="0">
              <a:buNone/>
            </a:pPr>
            <a:endParaRPr lang="ru-RU">
              <a:solidFill>
                <a:srgbClr val="660066"/>
              </a:solidFill>
              <a:latin typeface="Times New Roman" pitchFamily="18"/>
              <a:cs typeface="Times New Roman" pitchFamily="18"/>
            </a:endParaRPr>
          </a:p>
          <a:p>
            <a:pPr lvl="0">
              <a:buNone/>
            </a:pPr>
            <a:endParaRPr lang="ru-RU" b="1">
              <a:solidFill>
                <a:srgbClr val="660066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buNone/>
            </a:pPr>
            <a:endParaRPr lang="ru-RU" b="1">
              <a:solidFill>
                <a:srgbClr val="660066"/>
              </a:solidFill>
              <a:latin typeface="Times New Roman" pitchFamily="18"/>
              <a:cs typeface="Times New Roman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3609000"/>
            <a:ext cx="4598280" cy="344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>
                <a:solidFill>
                  <a:srgbClr val="663366"/>
                </a:solidFill>
                <a:latin typeface="Times New Roman" pitchFamily="18"/>
                <a:cs typeface="Times New Roman" pitchFamily="18"/>
              </a:rPr>
              <a:t>Изделия из бисера во все времена ценились высоко, являясь частью народной культуры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68000" y="1728000"/>
            <a:ext cx="4598280" cy="366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20000" y="-18216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>
                <a:solidFill>
                  <a:srgbClr val="660066"/>
                </a:solidFill>
                <a:latin typeface="Times New Roman" pitchFamily="18"/>
              </a:rPr>
              <a:t>Основные способы бисероплетения, которые применяем на практике: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253440" y="932400"/>
            <a:ext cx="4642560" cy="23796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ru-RU" b="1" i="1">
                <a:solidFill>
                  <a:srgbClr val="660066"/>
                </a:solidFill>
                <a:latin typeface="Times New Roman" pitchFamily="18"/>
              </a:rPr>
              <a:t>Параллельный способ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328000" y="1007999"/>
            <a:ext cx="4426560" cy="23796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ru-RU" b="1" i="1">
                <a:solidFill>
                  <a:srgbClr val="660066"/>
                </a:solidFill>
                <a:latin typeface="Times New Roman" pitchFamily="18"/>
              </a:rPr>
              <a:t>Петельный способ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4294967295"/>
          </p:nvPr>
        </p:nvSpPr>
        <p:spPr>
          <a:xfrm>
            <a:off x="5151960" y="4375080"/>
            <a:ext cx="4426560" cy="23796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 algn="ctr">
              <a:buNone/>
            </a:pPr>
            <a:r>
              <a:rPr lang="ru-RU" b="1" i="1">
                <a:solidFill>
                  <a:srgbClr val="660066"/>
                </a:solidFill>
                <a:latin typeface="Times New Roman" pitchFamily="18"/>
              </a:rPr>
              <a:t>Французский способ</a:t>
            </a:r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503999" y="4375080"/>
            <a:ext cx="4426560" cy="23796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ru-RU" b="1" i="1">
                <a:solidFill>
                  <a:srgbClr val="660066"/>
                </a:solidFill>
                <a:latin typeface="Times New Roman" pitchFamily="18"/>
              </a:rPr>
              <a:t>Игольчатый способ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96800" y="1768680"/>
            <a:ext cx="2640240" cy="23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255360" y="1769040"/>
            <a:ext cx="2219760" cy="23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016999" y="5040000"/>
            <a:ext cx="3087000" cy="23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724360" y="5072760"/>
            <a:ext cx="3749400" cy="2343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48360" y="743759"/>
            <a:ext cx="9071640" cy="3375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8000" b="1" i="1">
                <a:solidFill>
                  <a:srgbClr val="660066"/>
                </a:solidFill>
                <a:latin typeface="Times New Roman" pitchFamily="18"/>
              </a:rPr>
              <a:t/>
            </a:r>
            <a:br>
              <a:rPr lang="ru-RU" sz="8000" b="1" i="1">
                <a:solidFill>
                  <a:srgbClr val="660066"/>
                </a:solidFill>
                <a:latin typeface="Times New Roman" pitchFamily="18"/>
              </a:rPr>
            </a:br>
            <a:r>
              <a:rPr lang="ru-RU" sz="8000" b="1" i="1">
                <a:solidFill>
                  <a:srgbClr val="660066"/>
                </a:solidFill>
                <a:latin typeface="Times New Roman" pitchFamily="18"/>
              </a:rPr>
              <a:t>Наши творческие достижения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3393000"/>
            <a:ext cx="5102280" cy="344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60000" y="2319840"/>
            <a:ext cx="3776400" cy="4448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b="1">
                <a:solidFill>
                  <a:srgbClr val="660066"/>
                </a:solidFill>
                <a:latin typeface="Times New Roman" pitchFamily="18"/>
                <a:cs typeface="Times New Roman" pitchFamily="18"/>
              </a:rPr>
              <a:t>Фенечка – это браслет, который является символом дружбы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19600" y="2232000"/>
            <a:ext cx="3344399" cy="430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3720" y="2601000"/>
            <a:ext cx="5822280" cy="39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>
                <a:solidFill>
                  <a:srgbClr val="660066"/>
                </a:solidFill>
                <a:latin typeface="Times New Roman" pitchFamily="18"/>
              </a:rPr>
              <a:t>Такие колечки можно сделать из любого бисера, который имеется под руками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511</Words>
  <Application>Microsoft Office PowerPoint</Application>
  <PresentationFormat>Произвольный</PresentationFormat>
  <Paragraphs>48</Paragraphs>
  <Slides>29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Обычный</vt:lpstr>
      <vt:lpstr>КГБУСО «Лесозаводский СРЦН  «Жемчужинка»  Проект к программе по дополнительному образованию: «Чудесные превращения»</vt:lpstr>
      <vt:lpstr>Актуальность программы</vt:lpstr>
      <vt:lpstr>Цель проекта:</vt:lpstr>
      <vt:lpstr>Презентация PowerPoint</vt:lpstr>
      <vt:lpstr>Изделия из бисера во все времена ценились высоко, являясь частью народной культуры</vt:lpstr>
      <vt:lpstr>Основные способы бисероплетения, которые применяем на практике:</vt:lpstr>
      <vt:lpstr> Наши творческие достижения</vt:lpstr>
      <vt:lpstr>Фенечка – это браслет, который является символом дружбы</vt:lpstr>
      <vt:lpstr>Такие колечки можно сделать из любого бисера, который имеется под руками</vt:lpstr>
      <vt:lpstr>Брошь из бисера дополняет образ  обладательницы и подчеркивает ее индивидуальность</vt:lpstr>
      <vt:lpstr> Чудо-мастерицы ловкою рукой На ниточку нанизывают бисер золотой</vt:lpstr>
      <vt:lpstr>Техника бисероплетения требует тонкого понимания красоты, безукоризненного вкуса, художественного такта и фантазии</vt:lpstr>
      <vt:lpstr>Фантазии полет и рук творение С восторгом я держу в своих руках!</vt:lpstr>
      <vt:lpstr>Идеи из бисера безграничны. Убедиться в этом можно, увидев сказочно красивые цветы из бисера</vt:lpstr>
      <vt:lpstr>Цветы из бисера своими руками станут прекрасной заменой живых цветов</vt:lpstr>
      <vt:lpstr>Подделки из роз и ромашек восхищают и настраивают на романтический лад</vt:lpstr>
      <vt:lpstr>Большим преимуществом этих изумительных букетов из бисерных цветов является их долговечность и простота в уходе</vt:lpstr>
      <vt:lpstr>Цветы из бисера — это модно, красиво и креативно</vt:lpstr>
      <vt:lpstr>Веточки вербы из бисера и пайеток — отличная идея для подарка, сделанного своими руками</vt:lpstr>
      <vt:lpstr>Рукоделие – один из доступных способов проявления индивидуальности и самовыражения</vt:lpstr>
      <vt:lpstr>Своей красотой и неповторимостью деревья из бисера привлекают внимание не только любителей рукоделия, но и желающих глубже постичь это мастерство</vt:lpstr>
      <vt:lpstr>Красивые  игрушки, сплетенные из бисера и бусин, могут стать оригинальным сувениром   </vt:lpstr>
      <vt:lpstr>Презентация PowerPoint</vt:lpstr>
      <vt:lpstr>Плоская стрекоза — это очень простая поделка из бисера, которая может служить в качестве броши, брелка, заколки.                               </vt:lpstr>
      <vt:lpstr>Бисероплетение развивает фантазию и воображение – ведь ребенок не только выполняет схемы, но и создает свои  композиции и поделки - он творит!</vt:lpstr>
      <vt:lpstr> Бисероплетение  - прекрасное увлечение доступное каждому, для него необходимы всего три составляющие: терпение, желание и наличие материалов, из  которых осуществляется плетение.</vt:lpstr>
      <vt:lpstr>Знаете ли Вы, что красота – это страшная сила? Знаете ли ВЫ, что красота спасет мир? Знаете ли Вы, где эта красота? Я открою  Вам этот секрет…</vt:lpstr>
      <vt:lpstr>Итоги проектной деятельности:  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КГБУСО «Лесозаводский СРЦН  «Жемчужинка»  Проект к программе по дополнительному образованию: «Чудесные превращения»</dc:title>
  <dc:creator>комп</dc:creator>
  <cp:lastModifiedBy>комп</cp:lastModifiedBy>
  <cp:revision>13</cp:revision>
  <dcterms:created xsi:type="dcterms:W3CDTF">2022-02-07T14:51:43Z</dcterms:created>
  <dcterms:modified xsi:type="dcterms:W3CDTF">2022-07-31T04:45:40Z</dcterms:modified>
</cp:coreProperties>
</file>